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0"/>
  </p:notesMasterIdLst>
  <p:sldIdLst>
    <p:sldId id="559" r:id="rId2"/>
    <p:sldId id="563" r:id="rId3"/>
    <p:sldId id="560" r:id="rId4"/>
    <p:sldId id="561" r:id="rId5"/>
    <p:sldId id="562" r:id="rId6"/>
    <p:sldId id="557" r:id="rId7"/>
    <p:sldId id="564" r:id="rId8"/>
    <p:sldId id="565" r:id="rId9"/>
  </p:sldIdLst>
  <p:sldSz cx="9144000" cy="5143500" type="screen16x9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08">
          <p15:clr>
            <a:srgbClr val="A4A3A4"/>
          </p15:clr>
        </p15:guide>
        <p15:guide id="5" orient="horz" pos="2532">
          <p15:clr>
            <a:srgbClr val="A4A3A4"/>
          </p15:clr>
        </p15:guide>
        <p15:guide id="6" pos="2688">
          <p15:clr>
            <a:srgbClr val="A4A3A4"/>
          </p15:clr>
        </p15:guide>
        <p15:guide id="7" orient="horz" pos="3046">
          <p15:clr>
            <a:srgbClr val="A4A3A4"/>
          </p15:clr>
        </p15:guide>
        <p15:guide id="8" orient="horz" pos="950">
          <p15:clr>
            <a:srgbClr val="A4A3A4"/>
          </p15:clr>
        </p15:guide>
        <p15:guide id="9" orient="horz" pos="3132">
          <p15:clr>
            <a:srgbClr val="A4A3A4"/>
          </p15:clr>
        </p15:guide>
        <p15:guide id="10" pos="1377">
          <p15:clr>
            <a:srgbClr val="A4A3A4"/>
          </p15:clr>
        </p15:guide>
        <p15:guide id="11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ie Gudmundsen" initials="JG" lastIdx="23" clrIdx="0"/>
  <p:cmAuthor id="2" name="Microsoft Office Us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71"/>
    <a:srgbClr val="800000"/>
    <a:srgbClr val="802528"/>
    <a:srgbClr val="E18431"/>
    <a:srgbClr val="005B0D"/>
    <a:srgbClr val="99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5" autoAdjust="0"/>
    <p:restoredTop sz="97733" autoAdjust="0"/>
  </p:normalViewPr>
  <p:slideViewPr>
    <p:cSldViewPr snapToGrid="0" snapToObjects="1">
      <p:cViewPr varScale="1">
        <p:scale>
          <a:sx n="168" d="100"/>
          <a:sy n="168" d="100"/>
        </p:scale>
        <p:origin x="4264" y="2064"/>
      </p:cViewPr>
      <p:guideLst>
        <p:guide orient="horz" pos="2160"/>
        <p:guide pos="2880"/>
        <p:guide orient="horz" pos="1620"/>
        <p:guide orient="horz" pos="208"/>
        <p:guide orient="horz" pos="2532"/>
        <p:guide pos="2688"/>
        <p:guide orient="horz" pos="3046"/>
        <p:guide orient="horz" pos="950"/>
        <p:guide orient="horz" pos="3132"/>
        <p:guide pos="1377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-4520" y="-12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7369F9C-7515-44DE-B4CE-FC62A41B0A6A}" type="datetimeFigureOut">
              <a:rPr lang="en-GB" smtClean="0"/>
              <a:t>06/04/2023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96C7CF9-50CB-42D2-9ABE-F999FAC6C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5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C7CF9-50CB-42D2-9ABE-F999FAC6C5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5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C7CF9-50CB-42D2-9ABE-F999FAC6C5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C7CF9-50CB-42D2-9ABE-F999FAC6C5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4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53200" y="47676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2931414"/>
            <a:ext cx="6705600" cy="859536"/>
          </a:xfrm>
        </p:spPr>
        <p:txBody>
          <a:bodyPr>
            <a:noAutofit/>
          </a:bodyPr>
          <a:lstStyle>
            <a:lvl1pPr algn="l">
              <a:defRPr sz="3600" b="1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 Name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864358"/>
            <a:ext cx="73152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Zonta USA Caucu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94" y="214924"/>
            <a:ext cx="2522126" cy="23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4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334896"/>
            <a:ext cx="2438400" cy="2273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14675" y="4088834"/>
            <a:ext cx="2914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www.zonta.org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59590"/>
            <a:ext cx="48006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="0" dirty="0">
                <a:solidFill>
                  <a:srgbClr val="802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copyright</a:t>
            </a:r>
            <a:r>
              <a:rPr lang="en-US" sz="1000" b="0" baseline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10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© 2020 Zonta International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5541" y="1334896"/>
            <a:ext cx="2203227" cy="20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9008" y="4729780"/>
            <a:ext cx="2617792" cy="273844"/>
          </a:xfrm>
        </p:spPr>
        <p:txBody>
          <a:bodyPr/>
          <a:lstStyle>
            <a:lvl1pPr>
              <a:lnSpc>
                <a:spcPts val="1080"/>
              </a:lnSpc>
              <a:defRPr sz="900">
                <a:solidFill>
                  <a:srgbClr val="800000"/>
                </a:solidFill>
              </a:defRPr>
            </a:lvl1pPr>
          </a:lstStyle>
          <a:p>
            <a:r>
              <a:rPr lang="en-US"/>
              <a:t>www.StopChildMarriages.org</a:t>
            </a:r>
          </a:p>
          <a:p>
            <a:r>
              <a:rPr lang="en-US"/>
              <a:t>www.zontausa.org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2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53200" y="47676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66804" y="3714750"/>
            <a:ext cx="6830291" cy="971550"/>
          </a:xfrm>
        </p:spPr>
        <p:txBody>
          <a:bodyPr>
            <a:noAutofit/>
          </a:bodyPr>
          <a:lstStyle>
            <a:lvl1pPr algn="l">
              <a:defRPr sz="2600" b="0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Name, Name</a:t>
            </a:r>
            <a:br>
              <a:rPr lang="en-US" dirty="0"/>
            </a:br>
            <a:r>
              <a:rPr lang="en-US" dirty="0"/>
              <a:t>Zonta Club 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864358"/>
            <a:ext cx="73152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066800" y="2864358"/>
            <a:ext cx="6705600" cy="964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pic>
        <p:nvPicPr>
          <p:cNvPr id="13" name="Picture 12" descr="Zonta USA Caucu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94" y="214924"/>
            <a:ext cx="2522126" cy="23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9008" y="4767264"/>
            <a:ext cx="2617792" cy="273844"/>
          </a:xfrm>
        </p:spPr>
        <p:txBody>
          <a:bodyPr/>
          <a:lstStyle>
            <a:lvl1pPr>
              <a:defRPr sz="900">
                <a:solidFill>
                  <a:srgbClr val="800000"/>
                </a:solidFill>
              </a:defRPr>
            </a:lvl1pPr>
          </a:lstStyle>
          <a:p>
            <a:r>
              <a:rPr lang="en-US" dirty="0" err="1"/>
              <a:t>www.StopChildMarriages.org</a:t>
            </a:r>
            <a:endParaRPr lang="en-US" dirty="0"/>
          </a:p>
          <a:p>
            <a:r>
              <a:rPr lang="en-US" dirty="0" err="1"/>
              <a:t>www.zontausa.org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800" y="1676579"/>
            <a:ext cx="8001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Zonta International is a leading global organization of professionals empowering women through service and advocacy.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72" y="4093153"/>
            <a:ext cx="1109074" cy="10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209550"/>
            <a:ext cx="8001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Zonta International Mission</a:t>
            </a:r>
          </a:p>
        </p:txBody>
      </p:sp>
    </p:spTree>
    <p:extLst>
      <p:ext uri="{BB962C8B-B14F-4D97-AF65-F5344CB8AC3E}">
        <p14:creationId xmlns:p14="http://schemas.microsoft.com/office/powerpoint/2010/main" val="27907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Katherine Cleland </a:t>
            </a:r>
            <a:fld id="{C03FD958-75D2-C647-BE96-3B36ADE95E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0187" y="1188815"/>
            <a:ext cx="8001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dirty="0">
                <a:solidFill>
                  <a:prstClr val="black"/>
                </a:solidFill>
                <a:latin typeface="Lato Regular"/>
                <a:cs typeface="Lato Regular"/>
              </a:rPr>
              <a:t>Zonta International envisions a world in which women's rights are recognized as human rights and every woman is able to achieve her full potential.</a:t>
            </a:r>
          </a:p>
          <a:p>
            <a:pPr algn="ctr">
              <a:defRPr/>
            </a:pPr>
            <a:endParaRPr lang="en-US" altLang="en-US" sz="2400" dirty="0">
              <a:solidFill>
                <a:prstClr val="black"/>
              </a:solidFill>
              <a:latin typeface="Lato Regular"/>
              <a:cs typeface="Lato Regular"/>
            </a:endParaRPr>
          </a:p>
          <a:p>
            <a:pPr algn="ctr">
              <a:defRPr/>
            </a:pPr>
            <a:r>
              <a:rPr lang="en-US" altLang="en-US" sz="2400" dirty="0">
                <a:solidFill>
                  <a:prstClr val="black"/>
                </a:solidFill>
                <a:latin typeface="Lato Regular"/>
                <a:cs typeface="Lato Regular"/>
              </a:rPr>
              <a:t>In such a world, women have access to all resources and are represented in decision-making positions on an equal basis with men.</a:t>
            </a:r>
          </a:p>
          <a:p>
            <a:pPr algn="ctr">
              <a:defRPr/>
            </a:pPr>
            <a:endParaRPr lang="en-US" altLang="en-US" sz="2400" dirty="0">
              <a:solidFill>
                <a:prstClr val="black"/>
              </a:solidFill>
              <a:latin typeface="Lato Regular"/>
              <a:cs typeface="Lato Regular"/>
            </a:endParaRPr>
          </a:p>
          <a:p>
            <a:pPr algn="ctr">
              <a:defRPr/>
            </a:pPr>
            <a:r>
              <a:rPr lang="en-US" altLang="en-US" sz="2400" dirty="0">
                <a:solidFill>
                  <a:prstClr val="black"/>
                </a:solidFill>
                <a:latin typeface="Lato Regular"/>
                <a:cs typeface="Lato Regular"/>
              </a:rPr>
              <a:t>In such a world, no woman lives in fear of violence</a:t>
            </a:r>
            <a:r>
              <a:rPr lang="en-US" altLang="en-US" sz="2400" dirty="0">
                <a:solidFill>
                  <a:srgbClr val="802528"/>
                </a:solidFill>
                <a:latin typeface="Lato Regular"/>
                <a:cs typeface="Lato Regular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91" y="4997170"/>
            <a:ext cx="144353" cy="1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00188" y="209550"/>
            <a:ext cx="8001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dirty="0"/>
              <a:t>Zonta International Vision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72" y="4093153"/>
            <a:ext cx="1109074" cy="10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069008" y="4767264"/>
            <a:ext cx="26177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www.StopChildMarriages.org</a:t>
            </a:r>
          </a:p>
          <a:p>
            <a:r>
              <a:rPr lang="en-US"/>
              <a:t>www.zontausa.org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3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5979"/>
            <a:ext cx="8000999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5B7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600" b="0" i="0">
                <a:latin typeface="Lato Medium"/>
                <a:ea typeface="Lato" pitchFamily="34" charset="0"/>
                <a:cs typeface="Lato Medium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latin typeface="Lato Medium"/>
                <a:ea typeface="Lato" pitchFamily="34" charset="0"/>
                <a:cs typeface="Lato Medium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 b="0" i="0">
                <a:latin typeface="Lato Medium"/>
                <a:ea typeface="Lato" pitchFamily="34" charset="0"/>
                <a:cs typeface="Lato Medium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Lato Medium"/>
                <a:ea typeface="Lato" pitchFamily="34" charset="0"/>
                <a:cs typeface="Lato Medium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89" y="4997169"/>
            <a:ext cx="144353" cy="14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72" y="4093153"/>
            <a:ext cx="1109074" cy="10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118399" y="4708420"/>
            <a:ext cx="26177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80"/>
              </a:lnSpc>
            </a:pPr>
            <a:r>
              <a:rPr lang="en-US" dirty="0" err="1"/>
              <a:t>www.StopChildMarriages.org</a:t>
            </a:r>
            <a:endParaRPr lang="en-US" dirty="0"/>
          </a:p>
          <a:p>
            <a:pPr>
              <a:lnSpc>
                <a:spcPts val="1380"/>
              </a:lnSpc>
            </a:pPr>
            <a:r>
              <a:rPr lang="en-US" dirty="0" err="1"/>
              <a:t>www.zontausa.org</a:t>
            </a:r>
            <a:endParaRPr lang="en-US" dirty="0"/>
          </a:p>
          <a:p>
            <a:pPr>
              <a:lnSpc>
                <a:spcPts val="138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5979"/>
            <a:ext cx="8000999" cy="85725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80010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C03FD958-75D2-C647-BE96-3B36ADE95E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72" y="3733778"/>
            <a:ext cx="507789" cy="14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91" y="4997170"/>
            <a:ext cx="144353" cy="14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ontaInternational_PowerPoint_interiorLO_T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3962400" cy="339447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00151"/>
            <a:ext cx="3962400" cy="339447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958-75D2-C647-BE96-3B36ADE95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2" y="205979"/>
            <a:ext cx="8000999" cy="85725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72" y="3733778"/>
            <a:ext cx="507789" cy="14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91" y="4997170"/>
            <a:ext cx="144353" cy="14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ZontaInternational_PowerPoint_interiorLO_T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8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8001000" cy="859536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151335"/>
            <a:ext cx="396239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1631156"/>
            <a:ext cx="3962398" cy="296346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51335"/>
            <a:ext cx="39624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631156"/>
            <a:ext cx="3962400" cy="296346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Katherine Cleland </a:t>
            </a:r>
            <a:fld id="{C03FD958-75D2-C647-BE96-3B36ADE95E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91" y="4997170"/>
            <a:ext cx="144353" cy="14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72" y="4093153"/>
            <a:ext cx="1109074" cy="10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069008" y="4767264"/>
            <a:ext cx="26177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www.StopChildMarriages.org</a:t>
            </a:r>
          </a:p>
          <a:p>
            <a:r>
              <a:rPr lang="en-US"/>
              <a:t>www.zontausa.org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7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&amp; Contrib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800600"/>
            <a:ext cx="9144000" cy="17145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1151"/>
            <a:ext cx="8001000" cy="301347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28603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Acknowledgements and  Contributions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91" y="4997170"/>
            <a:ext cx="144353" cy="14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72" y="4093153"/>
            <a:ext cx="1109074" cy="105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221408" y="4782742"/>
            <a:ext cx="26177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www.StopChildMarriages.org</a:t>
            </a:r>
            <a:endParaRPr lang="en-US" dirty="0"/>
          </a:p>
          <a:p>
            <a:r>
              <a:rPr lang="en-US" dirty="0" err="1"/>
              <a:t>www.zontausa.org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7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65DB-6C1C-8344-A853-DB6D52BC5DB7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Tech Tips for Zonta Leaders</a:t>
            </a:r>
          </a:p>
          <a:p>
            <a:r>
              <a:rPr lang="en-US"/>
              <a:t>NAIDM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Katherine Cleland </a:t>
            </a:r>
            <a:fld id="{C03FD958-75D2-C647-BE96-3B36ADE95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0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5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tervoice.net/Zonta/Campaigns/100474/Respond" TargetMode="External"/><Relationship Id="rId3" Type="http://schemas.openxmlformats.org/officeDocument/2006/relationships/hyperlink" Target="https://app.leg.wa.gov/billsummary?BillNumber=1155&amp;Initiative=false&amp;Year=2023" TargetMode="External"/><Relationship Id="rId7" Type="http://schemas.openxmlformats.org/officeDocument/2006/relationships/hyperlink" Target="https://app.leg.wa.gov/billsummary?BillNumber=5351&amp;Chamber=Senate&amp;Year=20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pp.leg.wa.gov/billsummary?BillNumber=1155&amp;Chamber=House&amp;Year=2023" TargetMode="External"/><Relationship Id="rId5" Type="http://schemas.openxmlformats.org/officeDocument/2006/relationships/hyperlink" Target="https://app.leg.wa.gov/billsummary?BillNumber=1263&amp;Chamber=House&amp;Year=2023" TargetMode="External"/><Relationship Id="rId4" Type="http://schemas.openxmlformats.org/officeDocument/2006/relationships/hyperlink" Target="https://app.leg.wa.gov/billsummary?BillNumber=5241&amp;Initiative=false&amp;Year=202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otervoice.net/Zonta/home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BE23-EA65-9400-35DB-E6212860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Women in USA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2CA08A-3BFC-A22B-7884-AA53D1A99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2300" y="941309"/>
            <a:ext cx="3724251" cy="339407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650B4D-7D8C-8A7D-1372-F0538433A79E}"/>
              </a:ext>
            </a:extLst>
          </p:cNvPr>
          <p:cNvSpPr txBox="1"/>
          <p:nvPr/>
        </p:nvSpPr>
        <p:spPr>
          <a:xfrm>
            <a:off x="5509549" y="1412111"/>
            <a:ext cx="31772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agenda of the far right includes rolling back rights of women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Reproductive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 in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Marital Rights, including Child Marriage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Girls in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LGBTQ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Title IX     and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C3D4CD-0763-FC0F-96AC-576AA6DA9686}"/>
              </a:ext>
            </a:extLst>
          </p:cNvPr>
          <p:cNvSpPr txBox="1"/>
          <p:nvPr/>
        </p:nvSpPr>
        <p:spPr>
          <a:xfrm>
            <a:off x="1452300" y="4407267"/>
            <a:ext cx="6003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www.splcenter.org</a:t>
            </a:r>
            <a:r>
              <a:rPr lang="en-US" sz="1200" dirty="0"/>
              <a:t>/</a:t>
            </a:r>
            <a:r>
              <a:rPr lang="en-US" sz="1200" dirty="0" err="1"/>
              <a:t>hatewatch</a:t>
            </a:r>
            <a:r>
              <a:rPr lang="en-US" sz="1200" dirty="0"/>
              <a:t>/2023/04/18/male-supremacy-core-hard-rights-agenda</a:t>
            </a:r>
          </a:p>
        </p:txBody>
      </p:sp>
    </p:spTree>
    <p:extLst>
      <p:ext uri="{BB962C8B-B14F-4D97-AF65-F5344CB8AC3E}">
        <p14:creationId xmlns:p14="http://schemas.microsoft.com/office/powerpoint/2010/main" val="354836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3E81-A2F5-5A75-7C43-06815F2B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47FDB3-D0D2-ACBB-1CC1-2BB83D80D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899" y="173297"/>
            <a:ext cx="8336904" cy="4668667"/>
          </a:xfrm>
        </p:spPr>
      </p:pic>
    </p:spTree>
    <p:extLst>
      <p:ext uri="{BB962C8B-B14F-4D97-AF65-F5344CB8AC3E}">
        <p14:creationId xmlns:p14="http://schemas.microsoft.com/office/powerpoint/2010/main" val="250702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E0DB-B13E-4A8A-DB91-20856A0C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Women Need YOU to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FFEF-4537-E16F-FD08-A9C65676D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00151"/>
            <a:ext cx="7509076" cy="3394472"/>
          </a:xfrm>
        </p:spPr>
        <p:txBody>
          <a:bodyPr/>
          <a:lstStyle/>
          <a:p>
            <a:r>
              <a:rPr lang="en-US" dirty="0"/>
              <a:t>Equal Rights Amendment  ERA</a:t>
            </a:r>
          </a:p>
          <a:p>
            <a:r>
              <a:rPr lang="en-US" dirty="0"/>
              <a:t>End Child Marriage</a:t>
            </a:r>
          </a:p>
          <a:p>
            <a:r>
              <a:rPr lang="en-US" dirty="0"/>
              <a:t>Violence Against Women</a:t>
            </a:r>
          </a:p>
          <a:p>
            <a:r>
              <a:rPr lang="en-US" dirty="0"/>
              <a:t>Equality for all</a:t>
            </a:r>
          </a:p>
          <a:p>
            <a:r>
              <a:rPr lang="en-US" dirty="0"/>
              <a:t>Equal Pay</a:t>
            </a:r>
          </a:p>
          <a:p>
            <a:r>
              <a:rPr lang="en-US" dirty="0"/>
              <a:t>Women in Office</a:t>
            </a:r>
          </a:p>
        </p:txBody>
      </p:sp>
    </p:spTree>
    <p:extLst>
      <p:ext uri="{BB962C8B-B14F-4D97-AF65-F5344CB8AC3E}">
        <p14:creationId xmlns:p14="http://schemas.microsoft.com/office/powerpoint/2010/main" val="412351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D224-FC85-0491-CDA6-EDD57C76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D8A07-7A29-BB4A-79D6-54FF6732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Fast Action Friday – every other Week. </a:t>
            </a:r>
          </a:p>
          <a:p>
            <a:r>
              <a:rPr lang="en-US" dirty="0" err="1"/>
              <a:t>Stopchildmarriages.org</a:t>
            </a:r>
            <a:endParaRPr lang="en-US" dirty="0"/>
          </a:p>
          <a:p>
            <a:r>
              <a:rPr lang="en-US" dirty="0"/>
              <a:t>Join your club’s advocacy committee </a:t>
            </a:r>
          </a:p>
          <a:p>
            <a:pPr lvl="1"/>
            <a:r>
              <a:rPr lang="en-US" dirty="0"/>
              <a:t>find 3 bills in your state</a:t>
            </a:r>
          </a:p>
          <a:p>
            <a:pPr lvl="2"/>
            <a:r>
              <a:rPr lang="en-US" dirty="0"/>
              <a:t>Make friends with your legislators</a:t>
            </a:r>
          </a:p>
          <a:p>
            <a:pPr lvl="2"/>
            <a:r>
              <a:rPr lang="en-US" dirty="0"/>
              <a:t>Call and Visit, go to town halls</a:t>
            </a:r>
          </a:p>
          <a:p>
            <a:pPr lvl="2"/>
            <a:r>
              <a:rPr lang="en-US" dirty="0"/>
              <a:t>Write letters to the Editor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Zontausa.org</a:t>
            </a:r>
            <a:r>
              <a:rPr lang="en-US" dirty="0"/>
              <a:t> for resources and toolkits</a:t>
            </a:r>
          </a:p>
          <a:p>
            <a:r>
              <a:rPr lang="en-US" dirty="0"/>
              <a:t>Amplify </a:t>
            </a:r>
            <a:r>
              <a:rPr lang="en-US" dirty="0" err="1"/>
              <a:t>Zonta</a:t>
            </a:r>
            <a:r>
              <a:rPr lang="en-US" dirty="0"/>
              <a:t> USA and D8 Advocacy Messages </a:t>
            </a:r>
          </a:p>
          <a:p>
            <a:pPr lvl="1"/>
            <a:r>
              <a:rPr lang="en-US" dirty="0"/>
              <a:t>Via email – copy and paste, forward to friends</a:t>
            </a:r>
          </a:p>
          <a:p>
            <a:pPr lvl="1"/>
            <a:r>
              <a:rPr lang="en-US" dirty="0"/>
              <a:t>Via social media</a:t>
            </a:r>
          </a:p>
        </p:txBody>
      </p:sp>
    </p:spTree>
    <p:extLst>
      <p:ext uri="{BB962C8B-B14F-4D97-AF65-F5344CB8AC3E}">
        <p14:creationId xmlns:p14="http://schemas.microsoft.com/office/powerpoint/2010/main" val="126642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share with all your contacts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act.unicefusa.org</a:t>
            </a:r>
            <a:r>
              <a:rPr lang="en-US" dirty="0"/>
              <a:t>/</a:t>
            </a:r>
            <a:r>
              <a:rPr lang="en-US" dirty="0" err="1"/>
              <a:t>childmarriage</a:t>
            </a:r>
            <a:endParaRPr lang="en-US" dirty="0"/>
          </a:p>
        </p:txBody>
      </p:sp>
      <p:pic>
        <p:nvPicPr>
          <p:cNvPr id="4" name="Content Placeholder 3" descr="Screen Shot 2021-06-17 at 2.15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21" r="-22121"/>
          <a:stretch>
            <a:fillRect/>
          </a:stretch>
        </p:blipFill>
        <p:spPr>
          <a:xfrm>
            <a:off x="1111170" y="1380617"/>
            <a:ext cx="7575630" cy="32140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9C0D9F-2752-9834-6C59-EB4A03F73042}"/>
              </a:ext>
            </a:extLst>
          </p:cNvPr>
          <p:cNvSpPr txBox="1"/>
          <p:nvPr/>
        </p:nvSpPr>
        <p:spPr>
          <a:xfrm>
            <a:off x="213829" y="4281313"/>
            <a:ext cx="3017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Zonta</a:t>
            </a:r>
            <a:r>
              <a:rPr lang="en-US" dirty="0"/>
              <a:t> Club of Everett</a:t>
            </a:r>
          </a:p>
          <a:p>
            <a:r>
              <a:rPr lang="en-US" dirty="0"/>
              <a:t>Advocacy Priorities 2023</a:t>
            </a:r>
          </a:p>
        </p:txBody>
      </p:sp>
    </p:spTree>
    <p:extLst>
      <p:ext uri="{BB962C8B-B14F-4D97-AF65-F5344CB8AC3E}">
        <p14:creationId xmlns:p14="http://schemas.microsoft.com/office/powerpoint/2010/main" val="52839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F93F-2496-F9E9-4C23-52C83460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Bills WA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C558-EE58-9544-C986-2FC4F3CDA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700" dirty="0">
                <a:hlinkClick r:id="rId3"/>
              </a:rPr>
              <a:t>HB 1455 </a:t>
            </a:r>
            <a:r>
              <a:rPr lang="en-US" dirty="0"/>
              <a:t>End Child Marriage</a:t>
            </a: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Open Sans"/>
                <a:ea typeface="Lucida Sans" panose="020B0602030504020204" pitchFamily="34" charset="77"/>
                <a:cs typeface="Lucida Sans" panose="020B0602030504020204" pitchFamily="34" charset="77"/>
                <a:hlinkClick r:id="rId4"/>
              </a:rPr>
              <a:t>SB 5241</a:t>
            </a:r>
            <a:r>
              <a:rPr lang="en-US" sz="1800" b="1" dirty="0">
                <a:effectLst/>
                <a:latin typeface="Open Sans"/>
                <a:ea typeface="Lucida Sans" panose="020B0602030504020204" pitchFamily="34" charset="77"/>
              </a:rPr>
              <a:t> </a:t>
            </a:r>
            <a:r>
              <a:rPr lang="en-US" sz="1800" b="1" dirty="0">
                <a:solidFill>
                  <a:srgbClr val="444444"/>
                </a:solidFill>
                <a:effectLst/>
                <a:latin typeface="Open Sans"/>
                <a:ea typeface="Lucida Sans" panose="020B0602030504020204" pitchFamily="34" charset="77"/>
              </a:rPr>
              <a:t>/ </a:t>
            </a:r>
            <a:r>
              <a:rPr lang="en-US" sz="1800" u="sng" dirty="0">
                <a:solidFill>
                  <a:srgbClr val="0000FF"/>
                </a:solidFill>
                <a:effectLst/>
                <a:latin typeface="Open Sans"/>
                <a:ea typeface="Lucida Sans" panose="020B0602030504020204" pitchFamily="34" charset="77"/>
                <a:cs typeface="Lucida Sans" panose="020B0602030504020204" pitchFamily="34" charset="77"/>
                <a:hlinkClick r:id="rId5"/>
              </a:rPr>
              <a:t>HB 1263</a:t>
            </a:r>
            <a:r>
              <a:rPr lang="en-US" sz="1800" dirty="0">
                <a:effectLst/>
                <a:latin typeface="Open Sans"/>
                <a:ea typeface="Lucida Sans" panose="020B0602030504020204" pitchFamily="34" charset="77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/>
                <a:ea typeface="Lucida Sans" panose="020B0602030504020204" pitchFamily="34" charset="77"/>
              </a:rPr>
              <a:t> </a:t>
            </a:r>
            <a:r>
              <a:rPr lang="en-US" dirty="0"/>
              <a:t>Keep our Care Act 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/>
                <a:ea typeface="Lucida Sans" panose="020B0602030504020204" pitchFamily="34" charset="77"/>
              </a:rPr>
              <a:t>Sen. Randall/Rep. Simmons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r>
              <a:rPr lang="en-US" sz="1800" u="sng" dirty="0">
                <a:solidFill>
                  <a:srgbClr val="548DD4"/>
                </a:solidFill>
                <a:effectLst/>
                <a:latin typeface="Open Sans"/>
                <a:ea typeface="Lucida Sans" panose="020B0602030504020204" pitchFamily="34" charset="77"/>
                <a:cs typeface="Lucida Sans" panose="020B0602030504020204" pitchFamily="34" charset="77"/>
                <a:hlinkClick r:id="rId6"/>
              </a:rPr>
              <a:t>HB 1155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/>
                <a:ea typeface="Lucida Sans" panose="020B0602030504020204" pitchFamily="34" charset="77"/>
              </a:rPr>
              <a:t> / </a:t>
            </a:r>
            <a:r>
              <a:rPr lang="en-US" sz="1800" u="sng" dirty="0">
                <a:solidFill>
                  <a:srgbClr val="548DD4"/>
                </a:solidFill>
                <a:effectLst/>
                <a:latin typeface="Open Sans"/>
                <a:ea typeface="Lucida Sans" panose="020B0602030504020204" pitchFamily="34" charset="77"/>
                <a:cs typeface="Lucida Sans" panose="020B0602030504020204" pitchFamily="34" charset="77"/>
                <a:hlinkClick r:id="rId7"/>
              </a:rPr>
              <a:t>SB 5351</a:t>
            </a:r>
            <a:r>
              <a:rPr lang="en-US" sz="1800" u="sng" dirty="0">
                <a:solidFill>
                  <a:srgbClr val="548DD4"/>
                </a:solidFill>
                <a:effectLst/>
                <a:latin typeface="Open Sans"/>
                <a:ea typeface="Lucida Sans" panose="020B0602030504020204" pitchFamily="34" charset="77"/>
              </a:rPr>
              <a:t>  </a:t>
            </a:r>
            <a:r>
              <a:rPr lang="en-US" dirty="0"/>
              <a:t>My Health, My Data </a:t>
            </a:r>
            <a:r>
              <a:rPr lang="en-US" sz="1800" u="sng" dirty="0">
                <a:solidFill>
                  <a:srgbClr val="000000"/>
                </a:solidFill>
                <a:effectLst/>
                <a:latin typeface="Open Sans"/>
                <a:ea typeface="Lucida Sans" panose="020B0602030504020204" pitchFamily="34" charset="77"/>
              </a:rPr>
              <a:t>Rep.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Open Sans"/>
                <a:ea typeface="Lucida Sans" panose="020B0602030504020204" pitchFamily="34" charset="77"/>
              </a:rPr>
              <a:t>Slatter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/>
                <a:ea typeface="Lucida Sans" panose="020B0602030504020204" pitchFamily="34" charset="77"/>
              </a:rPr>
              <a:t>/Sen. Dhingra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Federal Action-  Do your fast action Fridays!</a:t>
            </a:r>
          </a:p>
          <a:p>
            <a:r>
              <a:rPr lang="en-US" dirty="0"/>
              <a:t>ERA Action Month : </a:t>
            </a:r>
            <a:r>
              <a:rPr lang="en-US" sz="1900" dirty="0">
                <a:effectLst/>
                <a:latin typeface="Arial" panose="020B0604020202020204" pitchFamily="34" charset="0"/>
                <a:hlinkClick r:id="rId8"/>
              </a:rPr>
              <a:t>S.J. Res. 4 and H.J. Res. 25</a:t>
            </a:r>
            <a:endParaRPr lang="en-US" sz="1900" dirty="0"/>
          </a:p>
          <a:p>
            <a:r>
              <a:rPr lang="en-US" dirty="0"/>
              <a:t>National Bills to End Child marriage (re immigration) coming</a:t>
            </a:r>
          </a:p>
        </p:txBody>
      </p:sp>
    </p:spTree>
    <p:extLst>
      <p:ext uri="{BB962C8B-B14F-4D97-AF65-F5344CB8AC3E}">
        <p14:creationId xmlns:p14="http://schemas.microsoft.com/office/powerpoint/2010/main" val="249683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D981-2FBC-DFCA-A377-F2C4EBF6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979C-0565-2C2E-35ED-1BF8D89F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760617"/>
            <a:ext cx="8001000" cy="217690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effectLst/>
              </a:rPr>
              <a:t>Fast Action Texting: Text for USA</a:t>
            </a:r>
            <a:br>
              <a:rPr lang="en-US" b="1" dirty="0">
                <a:effectLst/>
              </a:rPr>
            </a:br>
            <a:r>
              <a:rPr lang="en-US" b="1" dirty="0">
                <a:solidFill>
                  <a:srgbClr val="800000"/>
                </a:solidFill>
                <a:effectLst/>
              </a:rPr>
              <a:t>Text </a:t>
            </a:r>
            <a:r>
              <a:rPr lang="en-US" b="1" dirty="0" err="1">
                <a:solidFill>
                  <a:srgbClr val="800000"/>
                </a:solidFill>
                <a:effectLst/>
              </a:rPr>
              <a:t>Zonta</a:t>
            </a:r>
            <a:r>
              <a:rPr lang="en-US" b="1" dirty="0">
                <a:solidFill>
                  <a:srgbClr val="800000"/>
                </a:solidFill>
                <a:effectLst/>
              </a:rPr>
              <a:t> to 50457</a:t>
            </a:r>
            <a:r>
              <a:rPr lang="en-US" b="1" dirty="0">
                <a:effectLst/>
              </a:rPr>
              <a:t> </a:t>
            </a:r>
          </a:p>
          <a:p>
            <a:pPr algn="ctr"/>
            <a:r>
              <a:rPr lang="en-US" dirty="0">
                <a:effectLst/>
              </a:rPr>
              <a:t>for 2x monthly advocacy alerts, and take action from your phone.</a:t>
            </a:r>
          </a:p>
          <a:p>
            <a:r>
              <a:rPr lang="en-US" sz="2000" dirty="0"/>
              <a:t>Link is to </a:t>
            </a:r>
            <a:r>
              <a:rPr lang="en-US" sz="2000" dirty="0">
                <a:hlinkClick r:id="rId2"/>
              </a:rPr>
              <a:t>https://www.votervoice.net/Zonta/home</a:t>
            </a:r>
            <a:endParaRPr lang="en-US" sz="20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1AFBF-69DC-89F2-F384-E79BAE116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18" y="172460"/>
            <a:ext cx="6106887" cy="25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6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EE57A-929A-0149-3495-009B680B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action from district8 or USA website</a:t>
            </a:r>
            <a:br>
              <a:rPr lang="en-US" dirty="0"/>
            </a:br>
            <a:r>
              <a:rPr lang="en-US" dirty="0"/>
              <a:t>Sign up for email from that link.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562DDA-79CB-FC5A-A458-5D6E8BC65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386444"/>
            <a:ext cx="8001000" cy="302148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61E26C-7DC0-29F9-32C7-E2A7A8F8DF85}"/>
              </a:ext>
            </a:extLst>
          </p:cNvPr>
          <p:cNvSpPr/>
          <p:nvPr/>
        </p:nvSpPr>
        <p:spPr>
          <a:xfrm>
            <a:off x="7045234" y="1698171"/>
            <a:ext cx="1706880" cy="8735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03097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ship Program - Training Zo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130054</TotalTime>
  <Words>311</Words>
  <Application>Microsoft Macintosh PowerPoint</Application>
  <PresentationFormat>On-screen Show (16:9)</PresentationFormat>
  <Paragraphs>47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Lato</vt:lpstr>
      <vt:lpstr>Lato Medium</vt:lpstr>
      <vt:lpstr>Lato Regular</vt:lpstr>
      <vt:lpstr>Open Sans</vt:lpstr>
      <vt:lpstr>Leadership Program - Training Zonta</vt:lpstr>
      <vt:lpstr>Status of Women in USA</vt:lpstr>
      <vt:lpstr>PowerPoint Presentation</vt:lpstr>
      <vt:lpstr>US Women Need YOU to Engage</vt:lpstr>
      <vt:lpstr>What Can You Do?</vt:lpstr>
      <vt:lpstr>Please share with all your contacts https://act.unicefusa.org/childmarriage</vt:lpstr>
      <vt:lpstr>2023 Bills WA state</vt:lpstr>
      <vt:lpstr>PowerPoint Presentation</vt:lpstr>
      <vt:lpstr>Take action from district8 or USA website Sign up for email from that link. </vt:lpstr>
    </vt:vector>
  </TitlesOfParts>
  <Company>MediaSolv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Jose Landeira Oestergaard</dc:creator>
  <cp:lastModifiedBy>K Cleland</cp:lastModifiedBy>
  <cp:revision>441</cp:revision>
  <cp:lastPrinted>2021-06-14T19:00:35Z</cp:lastPrinted>
  <dcterms:created xsi:type="dcterms:W3CDTF">2014-12-06T23:49:27Z</dcterms:created>
  <dcterms:modified xsi:type="dcterms:W3CDTF">2023-04-25T13:52:50Z</dcterms:modified>
</cp:coreProperties>
</file>